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6858000" cy="9906000" type="A4"/>
  <p:notesSz cx="6819900" cy="9918700"/>
  <p:custDataLst>
    <p:tags r:id="rId8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9" userDrawn="1">
          <p15:clr>
            <a:srgbClr val="A4A3A4"/>
          </p15:clr>
        </p15:guide>
        <p15:guide id="2" orient="horz" pos="5615" userDrawn="1">
          <p15:clr>
            <a:srgbClr val="A4A3A4"/>
          </p15:clr>
        </p15:guide>
        <p15:guide id="3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ug, Thomas K. (010)" initials="KTK(" lastIdx="9" clrIdx="0">
    <p:extLst>
      <p:ext uri="{19B8F6BF-5375-455C-9EA6-DF929625EA0E}">
        <p15:presenceInfo xmlns:p15="http://schemas.microsoft.com/office/powerpoint/2012/main" userId="S-1-5-21-1482476501-1450960922-725345543-3563376" providerId="AD"/>
      </p:ext>
    </p:extLst>
  </p:cmAuthor>
  <p:cmAuthor id="2" name="Mustafazade, Mirkhagan (010)" initials="MM(" lastIdx="1" clrIdx="1">
    <p:extLst>
      <p:ext uri="{19B8F6BF-5375-455C-9EA6-DF929625EA0E}">
        <p15:presenceInfo xmlns:p15="http://schemas.microsoft.com/office/powerpoint/2012/main" userId="S-1-5-21-1482476501-1450960922-725345543-3658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48B"/>
    <a:srgbClr val="FFFFFF"/>
    <a:srgbClr val="A5AECD"/>
    <a:srgbClr val="CCD1EC"/>
    <a:srgbClr val="CCD0F1"/>
    <a:srgbClr val="F4F2F9"/>
    <a:srgbClr val="000080"/>
    <a:srgbClr val="F2F2F8"/>
    <a:srgbClr val="ED833B"/>
    <a:srgbClr val="F4B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9" autoAdjust="0"/>
    <p:restoredTop sz="94660"/>
  </p:normalViewPr>
  <p:slideViewPr>
    <p:cSldViewPr snapToGrid="0">
      <p:cViewPr>
        <p:scale>
          <a:sx n="75" d="100"/>
          <a:sy n="75" d="100"/>
        </p:scale>
        <p:origin x="1804" y="108"/>
      </p:cViewPr>
      <p:guideLst>
        <p:guide orient="horz" pos="829"/>
        <p:guide orient="horz" pos="5615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3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9BE11-68FD-403D-814B-4A3BB9D48FB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89C0D-8995-4E8E-8E2E-F6F25FF144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990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AC0B0-2898-41EE-BB6D-016C81965431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51075" y="1239838"/>
            <a:ext cx="23177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D0EA-EF7D-4403-9740-1C8F1F861B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96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D0EA-EF7D-4403-9740-1C8F1F861B38}" type="slidenum">
              <a:rPr lang="de-DE" smtClean="0"/>
              <a:t>1</a:t>
            </a:fld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2390915" y="-11489"/>
            <a:ext cx="4434252" cy="1336536"/>
          </a:xfrm>
          <a:custGeom>
            <a:avLst/>
            <a:gdLst>
              <a:gd name="connsiteX0" fmla="*/ 473087 w 4459024"/>
              <a:gd name="connsiteY0" fmla="*/ 7061 h 1232146"/>
              <a:gd name="connsiteX1" fmla="*/ 0 w 4459024"/>
              <a:gd name="connsiteY1" fmla="*/ 1232146 h 1232146"/>
              <a:gd name="connsiteX2" fmla="*/ 4459024 w 4459024"/>
              <a:gd name="connsiteY2" fmla="*/ 808485 h 1232146"/>
              <a:gd name="connsiteX3" fmla="*/ 4459024 w 4459024"/>
              <a:gd name="connsiteY3" fmla="*/ 0 h 1232146"/>
              <a:gd name="connsiteX4" fmla="*/ 473087 w 4459024"/>
              <a:gd name="connsiteY4" fmla="*/ 7061 h 123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9024" h="1232146">
                <a:moveTo>
                  <a:pt x="473087" y="7061"/>
                </a:moveTo>
                <a:lnTo>
                  <a:pt x="0" y="1232146"/>
                </a:lnTo>
                <a:lnTo>
                  <a:pt x="4459024" y="808485"/>
                </a:lnTo>
                <a:lnTo>
                  <a:pt x="4459024" y="0"/>
                </a:lnTo>
                <a:lnTo>
                  <a:pt x="473087" y="7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reihandform 30"/>
          <p:cNvSpPr/>
          <p:nvPr/>
        </p:nvSpPr>
        <p:spPr>
          <a:xfrm>
            <a:off x="901" y="1"/>
            <a:ext cx="2676541" cy="1581630"/>
          </a:xfrm>
          <a:custGeom>
            <a:avLst/>
            <a:gdLst>
              <a:gd name="connsiteX0" fmla="*/ 2669060 w 2669060"/>
              <a:gd name="connsiteY0" fmla="*/ 0 h 1458097"/>
              <a:gd name="connsiteX1" fmla="*/ 0 w 2669060"/>
              <a:gd name="connsiteY1" fmla="*/ 0 h 1458097"/>
              <a:gd name="connsiteX2" fmla="*/ 0 w 2669060"/>
              <a:gd name="connsiteY2" fmla="*/ 1458097 h 1458097"/>
              <a:gd name="connsiteX3" fmla="*/ 2157137 w 2669060"/>
              <a:gd name="connsiteY3" fmla="*/ 1249798 h 1458097"/>
              <a:gd name="connsiteX4" fmla="*/ 2669060 w 2669060"/>
              <a:gd name="connsiteY4" fmla="*/ 0 h 145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9060" h="1458097">
                <a:moveTo>
                  <a:pt x="2669060" y="0"/>
                </a:moveTo>
                <a:lnTo>
                  <a:pt x="0" y="0"/>
                </a:lnTo>
                <a:lnTo>
                  <a:pt x="0" y="1458097"/>
                </a:lnTo>
                <a:lnTo>
                  <a:pt x="2157137" y="1249798"/>
                </a:lnTo>
                <a:lnTo>
                  <a:pt x="266906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11055" y="255349"/>
            <a:ext cx="3591541" cy="523220"/>
          </a:xfrm>
          <a:custGeom>
            <a:avLst/>
            <a:gdLst>
              <a:gd name="connsiteX0" fmla="*/ 0 w 3451224"/>
              <a:gd name="connsiteY0" fmla="*/ 0 h 1200329"/>
              <a:gd name="connsiteX1" fmla="*/ 3451224 w 3451224"/>
              <a:gd name="connsiteY1" fmla="*/ 0 h 1200329"/>
              <a:gd name="connsiteX2" fmla="*/ 3451224 w 3451224"/>
              <a:gd name="connsiteY2" fmla="*/ 1200329 h 1200329"/>
              <a:gd name="connsiteX3" fmla="*/ 0 w 3451224"/>
              <a:gd name="connsiteY3" fmla="*/ 1200329 h 1200329"/>
              <a:gd name="connsiteX4" fmla="*/ 0 w 3451224"/>
              <a:gd name="connsiteY4" fmla="*/ 0 h 1200329"/>
              <a:gd name="connsiteX0" fmla="*/ 333375 w 3451224"/>
              <a:gd name="connsiteY0" fmla="*/ 200025 h 1200329"/>
              <a:gd name="connsiteX1" fmla="*/ 3451224 w 3451224"/>
              <a:gd name="connsiteY1" fmla="*/ 0 h 1200329"/>
              <a:gd name="connsiteX2" fmla="*/ 3451224 w 3451224"/>
              <a:gd name="connsiteY2" fmla="*/ 1200329 h 1200329"/>
              <a:gd name="connsiteX3" fmla="*/ 0 w 3451224"/>
              <a:gd name="connsiteY3" fmla="*/ 1200329 h 1200329"/>
              <a:gd name="connsiteX4" fmla="*/ 333375 w 3451224"/>
              <a:gd name="connsiteY4" fmla="*/ 200025 h 1200329"/>
              <a:gd name="connsiteX0" fmla="*/ 0 w 3470274"/>
              <a:gd name="connsiteY0" fmla="*/ 19050 h 1200329"/>
              <a:gd name="connsiteX1" fmla="*/ 3470274 w 3470274"/>
              <a:gd name="connsiteY1" fmla="*/ 0 h 1200329"/>
              <a:gd name="connsiteX2" fmla="*/ 3470274 w 3470274"/>
              <a:gd name="connsiteY2" fmla="*/ 1200329 h 1200329"/>
              <a:gd name="connsiteX3" fmla="*/ 19050 w 3470274"/>
              <a:gd name="connsiteY3" fmla="*/ 1200329 h 1200329"/>
              <a:gd name="connsiteX4" fmla="*/ 0 w 3470274"/>
              <a:gd name="connsiteY4" fmla="*/ 1905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0274" h="1200329">
                <a:moveTo>
                  <a:pt x="0" y="19050"/>
                </a:moveTo>
                <a:lnTo>
                  <a:pt x="3470274" y="0"/>
                </a:lnTo>
                <a:lnTo>
                  <a:pt x="3470274" y="1200329"/>
                </a:lnTo>
                <a:lnTo>
                  <a:pt x="19050" y="1200329"/>
                </a:lnTo>
                <a:lnTo>
                  <a:pt x="0" y="1905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Daimler CAC" pitchFamily="2" charset="0"/>
              </a:rPr>
              <a:t>IBL-</a:t>
            </a:r>
            <a:r>
              <a:rPr lang="en-GB" sz="2800" dirty="0" err="1" smtClean="0">
                <a:solidFill>
                  <a:schemeClr val="bg1"/>
                </a:solidFill>
                <a:latin typeface="Daimler CAC" pitchFamily="2" charset="0"/>
              </a:rPr>
              <a:t>Statistik</a:t>
            </a:r>
            <a:endParaRPr lang="de-DE" sz="2800" b="1" dirty="0">
              <a:solidFill>
                <a:schemeClr val="bg1"/>
              </a:solidFill>
              <a:latin typeface="Daimler CAC" pitchFamily="2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286485" y="143883"/>
            <a:ext cx="1088760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IBL</a:t>
            </a:r>
          </a:p>
          <a:p>
            <a:endParaRPr lang="de-DE" b="1" dirty="0">
              <a:latin typeface="Bodoni MT Black" panose="02070A03080606020203" pitchFamily="18" charset="0"/>
            </a:endParaRPr>
          </a:p>
        </p:txBody>
      </p:sp>
      <p:cxnSp>
        <p:nvCxnSpPr>
          <p:cNvPr id="44" name="Gerader Verbinder 43"/>
          <p:cNvCxnSpPr/>
          <p:nvPr/>
        </p:nvCxnSpPr>
        <p:spPr>
          <a:xfrm flipV="1">
            <a:off x="0" y="8289692"/>
            <a:ext cx="6818322" cy="730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ihandform 50"/>
          <p:cNvSpPr/>
          <p:nvPr/>
        </p:nvSpPr>
        <p:spPr>
          <a:xfrm>
            <a:off x="3998122" y="8291414"/>
            <a:ext cx="2826515" cy="1627286"/>
          </a:xfrm>
          <a:custGeom>
            <a:avLst/>
            <a:gdLst>
              <a:gd name="connsiteX0" fmla="*/ 342900 w 2786063"/>
              <a:gd name="connsiteY0" fmla="*/ 238125 h 1500187"/>
              <a:gd name="connsiteX1" fmla="*/ 2776538 w 2786063"/>
              <a:gd name="connsiteY1" fmla="*/ 0 h 1500187"/>
              <a:gd name="connsiteX2" fmla="*/ 2786063 w 2786063"/>
              <a:gd name="connsiteY2" fmla="*/ 1500187 h 1500187"/>
              <a:gd name="connsiteX3" fmla="*/ 0 w 2786063"/>
              <a:gd name="connsiteY3" fmla="*/ 1500187 h 1500187"/>
              <a:gd name="connsiteX4" fmla="*/ 342900 w 2786063"/>
              <a:gd name="connsiteY4" fmla="*/ 238125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063" h="1500187">
                <a:moveTo>
                  <a:pt x="342900" y="238125"/>
                </a:moveTo>
                <a:lnTo>
                  <a:pt x="2776538" y="0"/>
                </a:lnTo>
                <a:lnTo>
                  <a:pt x="2786063" y="1500187"/>
                </a:lnTo>
                <a:lnTo>
                  <a:pt x="0" y="1500187"/>
                </a:lnTo>
                <a:lnTo>
                  <a:pt x="342900" y="23812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reihandform 49"/>
          <p:cNvSpPr/>
          <p:nvPr/>
        </p:nvSpPr>
        <p:spPr>
          <a:xfrm>
            <a:off x="-11225" y="8526561"/>
            <a:ext cx="5437327" cy="1416630"/>
          </a:xfrm>
          <a:custGeom>
            <a:avLst/>
            <a:gdLst>
              <a:gd name="connsiteX0" fmla="*/ 0 w 4425245"/>
              <a:gd name="connsiteY0" fmla="*/ 428978 h 1286934"/>
              <a:gd name="connsiteX1" fmla="*/ 4425245 w 4425245"/>
              <a:gd name="connsiteY1" fmla="*/ 0 h 1286934"/>
              <a:gd name="connsiteX2" fmla="*/ 4086578 w 4425245"/>
              <a:gd name="connsiteY2" fmla="*/ 1253067 h 1286934"/>
              <a:gd name="connsiteX3" fmla="*/ 11289 w 4425245"/>
              <a:gd name="connsiteY3" fmla="*/ 1286934 h 1286934"/>
              <a:gd name="connsiteX4" fmla="*/ 0 w 4425245"/>
              <a:gd name="connsiteY4" fmla="*/ 428978 h 1286934"/>
              <a:gd name="connsiteX0" fmla="*/ 0 w 5439128"/>
              <a:gd name="connsiteY0" fmla="*/ 428978 h 1286934"/>
              <a:gd name="connsiteX1" fmla="*/ 4425245 w 5439128"/>
              <a:gd name="connsiteY1" fmla="*/ 0 h 1286934"/>
              <a:gd name="connsiteX2" fmla="*/ 5439128 w 5439128"/>
              <a:gd name="connsiteY2" fmla="*/ 1262592 h 1286934"/>
              <a:gd name="connsiteX3" fmla="*/ 11289 w 5439128"/>
              <a:gd name="connsiteY3" fmla="*/ 1286934 h 1286934"/>
              <a:gd name="connsiteX4" fmla="*/ 0 w 5439128"/>
              <a:gd name="connsiteY4" fmla="*/ 428978 h 1286934"/>
              <a:gd name="connsiteX0" fmla="*/ 0 w 5439128"/>
              <a:gd name="connsiteY0" fmla="*/ 448028 h 1305984"/>
              <a:gd name="connsiteX1" fmla="*/ 4653845 w 5439128"/>
              <a:gd name="connsiteY1" fmla="*/ 0 h 1305984"/>
              <a:gd name="connsiteX2" fmla="*/ 5439128 w 5439128"/>
              <a:gd name="connsiteY2" fmla="*/ 1281642 h 1305984"/>
              <a:gd name="connsiteX3" fmla="*/ 11289 w 5439128"/>
              <a:gd name="connsiteY3" fmla="*/ 1305984 h 1305984"/>
              <a:gd name="connsiteX4" fmla="*/ 0 w 5439128"/>
              <a:gd name="connsiteY4" fmla="*/ 448028 h 1305984"/>
              <a:gd name="connsiteX0" fmla="*/ 0 w 5467703"/>
              <a:gd name="connsiteY0" fmla="*/ 448028 h 1305984"/>
              <a:gd name="connsiteX1" fmla="*/ 4653845 w 5467703"/>
              <a:gd name="connsiteY1" fmla="*/ 0 h 1305984"/>
              <a:gd name="connsiteX2" fmla="*/ 5467703 w 5467703"/>
              <a:gd name="connsiteY2" fmla="*/ 1281642 h 1305984"/>
              <a:gd name="connsiteX3" fmla="*/ 11289 w 5467703"/>
              <a:gd name="connsiteY3" fmla="*/ 1305984 h 1305984"/>
              <a:gd name="connsiteX4" fmla="*/ 0 w 5467703"/>
              <a:gd name="connsiteY4" fmla="*/ 448028 h 130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7703" h="1305984">
                <a:moveTo>
                  <a:pt x="0" y="448028"/>
                </a:moveTo>
                <a:lnTo>
                  <a:pt x="4653845" y="0"/>
                </a:lnTo>
                <a:lnTo>
                  <a:pt x="5467703" y="1281642"/>
                </a:lnTo>
                <a:lnTo>
                  <a:pt x="11289" y="1305984"/>
                </a:lnTo>
                <a:lnTo>
                  <a:pt x="0" y="44802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0" y="9044714"/>
            <a:ext cx="6491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400" dirty="0">
                <a:solidFill>
                  <a:srgbClr val="FFFFFF"/>
                </a:solidFill>
                <a:latin typeface="Monotype Corsiva" panose="03010101010201010101" pitchFamily="66" charset="0"/>
              </a:rPr>
              <a:t>í</a:t>
            </a:r>
            <a:endParaRPr lang="de-DE" sz="4400" dirty="0">
              <a:latin typeface="Monotype Corsiva" panose="03010101010201010101" pitchFamily="66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373641" y="8944741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FFFFFF"/>
                </a:solidFill>
                <a:latin typeface="Entypo"/>
              </a:rPr>
              <a:t>T</a:t>
            </a:r>
            <a:r>
              <a:rPr lang="de-DE" sz="1100" dirty="0" smtClean="0">
                <a:solidFill>
                  <a:srgbClr val="FFFFFF"/>
                </a:solidFill>
                <a:latin typeface="Entypo"/>
              </a:rPr>
              <a:t>ipps</a:t>
            </a:r>
            <a:endParaRPr lang="de-DE" sz="1100" dirty="0"/>
          </a:p>
        </p:txBody>
      </p:sp>
      <p:sp>
        <p:nvSpPr>
          <p:cNvPr id="57" name="Rechteck 56"/>
          <p:cNvSpPr/>
          <p:nvPr/>
        </p:nvSpPr>
        <p:spPr>
          <a:xfrm>
            <a:off x="912833" y="8885319"/>
            <a:ext cx="320267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Lorem ipsum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dolor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sit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amet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,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consectetuer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adipiscing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elit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StarAenean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commodo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ligula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eget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dolor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massa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massa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massa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rAenean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commodo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ligula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eget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dolor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massa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massa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Aenean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 </a:t>
            </a:r>
            <a:r>
              <a:rPr lang="en-GB" sz="1200" dirty="0" err="1" smtClean="0">
                <a:solidFill>
                  <a:schemeClr val="bg1"/>
                </a:solidFill>
                <a:latin typeface="Daimler CAC" pitchFamily="2" charset="0"/>
              </a:rPr>
              <a:t>massa</a:t>
            </a:r>
            <a:r>
              <a:rPr lang="en-GB" sz="1200" dirty="0" smtClean="0">
                <a:solidFill>
                  <a:schemeClr val="bg1"/>
                </a:solidFill>
                <a:latin typeface="Daimler CAC" pitchFamily="2" charset="0"/>
              </a:rPr>
              <a:t>.</a:t>
            </a:r>
          </a:p>
          <a:p>
            <a:endParaRPr lang="en-GB" sz="1200" dirty="0" smtClean="0">
              <a:solidFill>
                <a:schemeClr val="bg1"/>
              </a:solidFill>
              <a:latin typeface="Daimler CAC" pitchFamily="2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Daimler CAC" pitchFamily="2" charset="0"/>
            </a:endParaRPr>
          </a:p>
          <a:p>
            <a:endParaRPr lang="en-GB" sz="1200" dirty="0">
              <a:solidFill>
                <a:schemeClr val="bg1"/>
              </a:solidFill>
              <a:latin typeface="Daimler CAC" pitchFamily="2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5340677" y="8619600"/>
            <a:ext cx="8063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Daimler CAC" pitchFamily="2" charset="0"/>
              </a:rPr>
              <a:t>Contact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Daimler CAC" pitchFamily="2" charset="0"/>
              </a:rPr>
              <a:t>Datum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Daimler CAC" pitchFamily="2" charset="0"/>
              </a:rPr>
              <a:t>Barcode</a:t>
            </a:r>
          </a:p>
          <a:p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328360" y="1204858"/>
            <a:ext cx="34976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Ihre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Aufgabe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ist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es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Statistik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auf IBL </a:t>
            </a:r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zu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zeigen</a:t>
            </a:r>
            <a:endParaRPr lang="de-DE" sz="1200" b="1" dirty="0">
              <a:solidFill>
                <a:schemeClr val="bg1">
                  <a:lumMod val="50000"/>
                </a:schemeClr>
              </a:solidFill>
              <a:latin typeface="Corpu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9" r="14441"/>
          <a:stretch/>
        </p:blipFill>
        <p:spPr>
          <a:xfrm>
            <a:off x="220619" y="1816777"/>
            <a:ext cx="2798961" cy="159973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075971" y="1735894"/>
            <a:ext cx="34895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Um </a:t>
            </a:r>
            <a:r>
              <a:rPr lang="en-GB" sz="10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Statistik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anzuzeigen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suchen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Sie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nach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DQM. </a:t>
            </a:r>
          </a:p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Öffnen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Sie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mit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einem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Klick </a:t>
            </a:r>
            <a:r>
              <a:rPr lang="en-GB" sz="1000" b="1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Statistik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darunter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Corpus"/>
              </a:rPr>
              <a:t>. 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9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60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54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52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88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53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61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16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4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55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B03D-9D6F-479C-8558-3F2196BA7E03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C2E1-C551-437B-9F6A-4B72F979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9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12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10" Type="http://schemas.openxmlformats.org/officeDocument/2006/relationships/hyperlink" Target="mailto:ibl-support@daimler.com" TargetMode="External"/><Relationship Id="rId4" Type="http://schemas.openxmlformats.org/officeDocument/2006/relationships/slideLayout" Target="../slideLayouts/slideLayout1.xml"/><Relationship Id="rId9" Type="http://schemas.openxmlformats.org/officeDocument/2006/relationships/hyperlink" Target="https://supplier-portal.daimler.com/docs/DOC-15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481534" y="3507061"/>
          <a:ext cx="670" cy="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think-cell Folie" r:id="rId6" imgW="270" imgH="270" progId="TCLayout.ActiveDocument.1">
                  <p:embed/>
                </p:oleObj>
              </mc:Choice>
              <mc:Fallback>
                <p:oleObj name="think-cell Folie" r:id="rId6" imgW="270" imgH="270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481534" y="3507061"/>
                        <a:ext cx="670" cy="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-482204" y="3506390"/>
            <a:ext cx="66973" cy="66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532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8913813"/>
            <a:ext cx="6858000" cy="9921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2" descr="Картинки по запросу daimler desig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2" t="3601" r="175" b="42570"/>
          <a:stretch/>
        </p:blipFill>
        <p:spPr bwMode="auto">
          <a:xfrm flipH="1" flipV="1">
            <a:off x="0" y="-10643"/>
            <a:ext cx="6985000" cy="1323473"/>
          </a:xfrm>
          <a:prstGeom prst="flowChartManualInpu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hteck 18"/>
          <p:cNvSpPr/>
          <p:nvPr/>
        </p:nvSpPr>
        <p:spPr>
          <a:xfrm>
            <a:off x="2966964" y="1311842"/>
            <a:ext cx="38910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poS" pitchFamily="2" charset="0"/>
              </a:rPr>
              <a:t>Data check of a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orpoS" pitchFamily="2" charset="0"/>
              </a:rPr>
              <a:t>VDA4913 EDI-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poS" pitchFamily="2" charset="0"/>
              </a:rPr>
              <a:t>delivery note </a:t>
            </a:r>
            <a:endParaRPr lang="de-DE" sz="1400" b="1" dirty="0">
              <a:solidFill>
                <a:schemeClr val="accent1">
                  <a:lumMod val="50000"/>
                </a:schemeClr>
              </a:solidFill>
              <a:latin typeface="CorpoS" pitchFamily="2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36426" y="1838703"/>
            <a:ext cx="53071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After a successful procedure test (see manual chapter  EDI Implementation and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Contacts)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with the EDI hotline, each supplier can transfer any number of test data and check it independently. These tests can be handled via test plant 999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.</a:t>
            </a:r>
          </a:p>
          <a:p>
            <a:endParaRPr lang="de-DE" sz="1200" b="1" dirty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  <a:p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EDI-Manual: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  <a:hlinkClick r:id="rId9"/>
              </a:rPr>
              <a:t>https://supplier-portal.daimler.com/docs/DOC-1513</a:t>
            </a:r>
            <a:endParaRPr lang="de-DE" sz="1200" dirty="0" smtClean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  <a:p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The 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data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transfer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to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</a:t>
            </a:r>
          </a:p>
          <a:p>
            <a:r>
              <a:rPr lang="de-DE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SSID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   O0013000577MB000000OFTPV2</a:t>
            </a:r>
          </a:p>
          <a:p>
            <a:r>
              <a:rPr lang="de-DE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SFID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   O0013000560MB050000</a:t>
            </a:r>
          </a:p>
          <a:p>
            <a:r>
              <a:rPr lang="de-DE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VFN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    MB999WES</a:t>
            </a:r>
            <a:endParaRPr lang="de-DE" sz="1200" dirty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25905" y="9020707"/>
            <a:ext cx="3429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Please always use new delivery note and consignment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You can test and create labels as often as you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EDI-  Manual:</a:t>
            </a:r>
          </a:p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https://supplier-portal.daimler.com/docs/DOC-1513</a:t>
            </a:r>
            <a:endParaRPr lang="de-DE" sz="1000" dirty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361213" y="4452689"/>
            <a:ext cx="3238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The data is displayed in the IBL platform in the DQM module in the function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</a:t>
            </a:r>
          </a:p>
          <a:p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- </a:t>
            </a:r>
            <a:r>
              <a:rPr lang="de-DE" sz="1200" b="1" dirty="0" err="1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Shipment</a:t>
            </a: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</a:t>
            </a:r>
            <a:r>
              <a:rPr lang="de-DE" sz="1200" b="1" dirty="0" err="1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data</a:t>
            </a: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(D301)</a:t>
            </a:r>
          </a:p>
          <a:p>
            <a:r>
              <a:rPr lang="de-DE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- Data </a:t>
            </a:r>
            <a:r>
              <a:rPr lang="de-DE" sz="1200" b="1" dirty="0" err="1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reception</a:t>
            </a:r>
            <a:r>
              <a:rPr lang="de-DE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</a:t>
            </a: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plant:  </a:t>
            </a:r>
            <a:r>
              <a:rPr lang="de-DE" sz="1200" b="1" dirty="0" err="1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select</a:t>
            </a: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999</a:t>
            </a:r>
            <a:endParaRPr lang="de-DE" sz="1200" b="1" dirty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861758" y="6491347"/>
            <a:ext cx="5255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u="sng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The errors are displayed as in real operation and can be corrected under Details in the function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D301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Test can be repeated as often as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desired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The data is not forwarded to any subsequent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The data is not forwarded to </a:t>
            </a:r>
            <a:r>
              <a:rPr lang="en-US" sz="1200" b="1" u="sng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any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subsequent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system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Error-free data can be subtracted via the export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function</a:t>
            </a:r>
          </a:p>
          <a:p>
            <a:endParaRPr lang="de-DE" sz="1200" b="1" dirty="0" smtClean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  <a:p>
            <a:r>
              <a:rPr lang="de-DE" sz="1200" b="1" u="sng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Attention</a:t>
            </a: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Not all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plant-specific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tests may be available. example: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packaging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plan</a:t>
            </a:r>
            <a:endParaRPr lang="de-DE" sz="1200" dirty="0" smtClean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</p:txBody>
      </p:sp>
      <p:sp>
        <p:nvSpPr>
          <p:cNvPr id="25" name="Rechteck 14"/>
          <p:cNvSpPr/>
          <p:nvPr/>
        </p:nvSpPr>
        <p:spPr>
          <a:xfrm>
            <a:off x="144541" y="9020678"/>
            <a:ext cx="733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400" dirty="0">
                <a:solidFill>
                  <a:schemeClr val="bg1">
                    <a:lumMod val="50000"/>
                  </a:schemeClr>
                </a:solidFill>
                <a:latin typeface="Monotype Corsiva" panose="03010101010201010101" pitchFamily="66" charset="0"/>
              </a:rPr>
              <a:t>í</a:t>
            </a:r>
          </a:p>
        </p:txBody>
      </p:sp>
      <p:sp>
        <p:nvSpPr>
          <p:cNvPr id="27" name="Rechteck 6"/>
          <p:cNvSpPr/>
          <p:nvPr/>
        </p:nvSpPr>
        <p:spPr>
          <a:xfrm>
            <a:off x="2884193" y="215477"/>
            <a:ext cx="3973807" cy="461665"/>
          </a:xfrm>
          <a:custGeom>
            <a:avLst/>
            <a:gdLst>
              <a:gd name="connsiteX0" fmla="*/ 0 w 3451224"/>
              <a:gd name="connsiteY0" fmla="*/ 0 h 1200329"/>
              <a:gd name="connsiteX1" fmla="*/ 3451224 w 3451224"/>
              <a:gd name="connsiteY1" fmla="*/ 0 h 1200329"/>
              <a:gd name="connsiteX2" fmla="*/ 3451224 w 3451224"/>
              <a:gd name="connsiteY2" fmla="*/ 1200329 h 1200329"/>
              <a:gd name="connsiteX3" fmla="*/ 0 w 3451224"/>
              <a:gd name="connsiteY3" fmla="*/ 1200329 h 1200329"/>
              <a:gd name="connsiteX4" fmla="*/ 0 w 3451224"/>
              <a:gd name="connsiteY4" fmla="*/ 0 h 1200329"/>
              <a:gd name="connsiteX0" fmla="*/ 333375 w 3451224"/>
              <a:gd name="connsiteY0" fmla="*/ 200025 h 1200329"/>
              <a:gd name="connsiteX1" fmla="*/ 3451224 w 3451224"/>
              <a:gd name="connsiteY1" fmla="*/ 0 h 1200329"/>
              <a:gd name="connsiteX2" fmla="*/ 3451224 w 3451224"/>
              <a:gd name="connsiteY2" fmla="*/ 1200329 h 1200329"/>
              <a:gd name="connsiteX3" fmla="*/ 0 w 3451224"/>
              <a:gd name="connsiteY3" fmla="*/ 1200329 h 1200329"/>
              <a:gd name="connsiteX4" fmla="*/ 333375 w 3451224"/>
              <a:gd name="connsiteY4" fmla="*/ 200025 h 1200329"/>
              <a:gd name="connsiteX0" fmla="*/ 0 w 3470274"/>
              <a:gd name="connsiteY0" fmla="*/ 19050 h 1200329"/>
              <a:gd name="connsiteX1" fmla="*/ 3470274 w 3470274"/>
              <a:gd name="connsiteY1" fmla="*/ 0 h 1200329"/>
              <a:gd name="connsiteX2" fmla="*/ 3470274 w 3470274"/>
              <a:gd name="connsiteY2" fmla="*/ 1200329 h 1200329"/>
              <a:gd name="connsiteX3" fmla="*/ 19050 w 3470274"/>
              <a:gd name="connsiteY3" fmla="*/ 1200329 h 1200329"/>
              <a:gd name="connsiteX4" fmla="*/ 0 w 3470274"/>
              <a:gd name="connsiteY4" fmla="*/ 1905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0274" h="1200329">
                <a:moveTo>
                  <a:pt x="0" y="19050"/>
                </a:moveTo>
                <a:lnTo>
                  <a:pt x="3470274" y="0"/>
                </a:lnTo>
                <a:lnTo>
                  <a:pt x="3470274" y="1200329"/>
                </a:lnTo>
                <a:lnTo>
                  <a:pt x="19050" y="1200329"/>
                </a:lnTo>
                <a:lnTo>
                  <a:pt x="0" y="1905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CorpoS" pitchFamily="2" charset="0"/>
              </a:rPr>
              <a:t>Data </a:t>
            </a:r>
            <a:r>
              <a:rPr lang="de-DE" sz="2400" b="1" dirty="0" err="1">
                <a:solidFill>
                  <a:schemeClr val="bg1"/>
                </a:solidFill>
                <a:latin typeface="CorpoS" pitchFamily="2" charset="0"/>
              </a:rPr>
              <a:t>verification</a:t>
            </a:r>
            <a:r>
              <a:rPr lang="de-DE" sz="2400" b="1" dirty="0">
                <a:solidFill>
                  <a:schemeClr val="bg1"/>
                </a:solidFill>
                <a:latin typeface="CorpoS" pitchFamily="2" charset="0"/>
              </a:rPr>
              <a:t> VDA 4913</a:t>
            </a:r>
          </a:p>
        </p:txBody>
      </p:sp>
      <p:sp>
        <p:nvSpPr>
          <p:cNvPr id="20" name="Rechteck 24"/>
          <p:cNvSpPr/>
          <p:nvPr/>
        </p:nvSpPr>
        <p:spPr>
          <a:xfrm>
            <a:off x="4800601" y="9022791"/>
            <a:ext cx="19960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Logistic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Quality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 </a:t>
            </a:r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Services (LQS)</a:t>
            </a:r>
          </a:p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Mail</a:t>
            </a:r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: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  <a:hlinkClick r:id="rId10"/>
              </a:rPr>
              <a:t>ibl-support@daimler.com</a:t>
            </a:r>
            <a:endParaRPr lang="fr-FR" sz="1000" dirty="0" smtClean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Phone: </a:t>
            </a:r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+49 (0)30 / 887 215 588</a:t>
            </a:r>
          </a:p>
          <a:p>
            <a:endParaRPr lang="de-DE" sz="1000" dirty="0">
              <a:solidFill>
                <a:schemeClr val="bg1">
                  <a:lumMod val="50000"/>
                </a:schemeClr>
              </a:solidFill>
              <a:latin typeface="CorpoS" pitchFamily="2" charset="0"/>
            </a:endParaRPr>
          </a:p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CorpoS" pitchFamily="2" charset="0"/>
              </a:rPr>
              <a:t>01.12.2021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0" y="-154800"/>
            <a:ext cx="1990244" cy="1468800"/>
          </a:xfrm>
          <a:prstGeom prst="rect">
            <a:avLst/>
          </a:prstGeom>
        </p:spPr>
      </p:pic>
      <p:sp>
        <p:nvSpPr>
          <p:cNvPr id="2" name="Explosion 1 1"/>
          <p:cNvSpPr/>
          <p:nvPr/>
        </p:nvSpPr>
        <p:spPr>
          <a:xfrm>
            <a:off x="508883" y="8006963"/>
            <a:ext cx="294199" cy="246491"/>
          </a:xfrm>
          <a:prstGeom prst="irregularSeal1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miley 2"/>
          <p:cNvSpPr/>
          <p:nvPr/>
        </p:nvSpPr>
        <p:spPr>
          <a:xfrm>
            <a:off x="429370" y="6623437"/>
            <a:ext cx="296535" cy="294198"/>
          </a:xfrm>
          <a:prstGeom prst="smileyFace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7018" y="3911558"/>
            <a:ext cx="2773585" cy="215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YSsh7zQ8mkOf7Aidub_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90990EB88AC4680696D6EAB654901" ma:contentTypeVersion="0" ma:contentTypeDescription="Create a new document." ma:contentTypeScope="" ma:versionID="ee2aaa5ca085b032923715d9400744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0346a0fe6803cd3519a19e42cf7c2a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9648AF-24AE-4DE7-8A32-98930CFB1F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CADFF7-59A4-4841-AC0A-1F1B38904AA6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AE0355-2CCB-4F6E-A69A-46B5F15E62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304</Words>
  <Application>Microsoft Office PowerPoint</Application>
  <PresentationFormat>A4-Papier (210 x 297 mm)</PresentationFormat>
  <Paragraphs>44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Arial</vt:lpstr>
      <vt:lpstr>Bodoni MT Black</vt:lpstr>
      <vt:lpstr>Calibri</vt:lpstr>
      <vt:lpstr>Calibri Light</vt:lpstr>
      <vt:lpstr>CorpoS</vt:lpstr>
      <vt:lpstr>Corpus</vt:lpstr>
      <vt:lpstr>Daimler CAC</vt:lpstr>
      <vt:lpstr>Entypo</vt:lpstr>
      <vt:lpstr>Monotype Corsiva</vt:lpstr>
      <vt:lpstr>Office Theme</vt:lpstr>
      <vt:lpstr>think-cell Folie</vt:lpstr>
      <vt:lpstr>PowerPoint-Präsentation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Mustafazade, Mirkhagan (010)</dc:creator>
  <cp:lastModifiedBy>Straus, Maria (050)</cp:lastModifiedBy>
  <cp:revision>162</cp:revision>
  <cp:lastPrinted>2018-03-21T07:42:59Z</cp:lastPrinted>
  <dcterms:created xsi:type="dcterms:W3CDTF">2018-03-20T08:34:08Z</dcterms:created>
  <dcterms:modified xsi:type="dcterms:W3CDTF">2021-12-07T08:17:28Z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0x010100F7790990EB88AC4680696D6EAB654901</vt:lpwstr>
  </property>
</Properties>
</file>